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67" r:id="rId15"/>
  </p:sldIdLst>
  <p:sldSz cx="9144000" cy="5143500" type="screen16x9"/>
  <p:notesSz cx="6858000" cy="9144000"/>
  <p:embeddedFontLst>
    <p:embeddedFont>
      <p:font typeface="Barlow Light" panose="00000400000000000000" pitchFamily="2" charset="0"/>
      <p:regular r:id="rId17"/>
      <p:bold r:id="rId18"/>
      <p:italic r:id="rId19"/>
      <p:boldItalic r:id="rId20"/>
    </p:embeddedFont>
    <p:embeddedFont>
      <p:font typeface="Raleway" pitchFamily="2" charset="0"/>
      <p:regular r:id="rId21"/>
      <p:bold r:id="rId22"/>
      <p:italic r:id="rId23"/>
      <p:boldItalic r:id="rId24"/>
    </p:embeddedFont>
    <p:embeddedFont>
      <p:font typeface="Raleway SemiBold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9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E79B3-05B0-96BE-647C-421EB4762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B30B8-3D79-765B-F62A-53B87B1EE5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193F9-7B81-A707-C8C4-EF2789469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76DEE-AB66-976B-FDDD-5D112011E4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98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95F87-90BF-31CD-AEAB-0E0807C87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890F7-3062-D073-2598-F0A02E3FB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D4843-6D60-45D6-263C-B03B7EEDC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D474A-1F2D-D15D-5D9E-D2685F859B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6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F45B8-6118-A0F5-816C-DCFC40207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237D0B-F692-D6D2-745D-9EF557FC4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2B6F4E-130D-23A9-B12E-B3E43E5E2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EC75E-463E-1BE0-24F6-D63D0B7FBD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88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7785A-DFF9-FB14-E46E-2729C9931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712404-C185-5E2B-4106-A3AB1E282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0C6CF-F53D-FA75-2EA3-8E3CA1371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8741D-601E-D8F9-FD73-1273772965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34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75c37d907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75c37d907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84E63-75E2-953D-266D-20E7B7C0B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33B42-190F-9F7B-C3F2-076A6DE3B4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167D65-D078-7628-9B39-6EC21030F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FF55-89A5-68B3-D108-87BD03B10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58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9CC3E-507C-2A5E-E413-8DB64AC57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61104-ACAC-A737-2D8A-78E7ADC48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5F5207-756B-0290-08FE-22592D324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556FB-E5BE-A011-A095-23BD427948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07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1A1C2-A297-3923-8300-4E2FB9CF7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C2BE7-AB9D-CA71-F953-AB000B7087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F84DA2-FB1E-9CE7-7FE4-EF9B4CC55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82B47-3F11-3386-5376-B66EAAB4F3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32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AB025-9CC4-6139-3EC1-251A79AFC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9DD1E-D0D8-A197-1C56-D27938AA2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E5310A-13F0-8D1F-F882-2309B82FC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14F36-2C68-7F3E-C3A8-EE44B17A11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17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105DD-8F72-C46C-469B-14450696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DD2E3-FF89-AF8D-5448-3FCC1EE2E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987700-3464-D1C0-12F1-B1E88393A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BCA0D-9C22-C277-944C-BC054921C1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50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28452-797A-526F-ED8F-74E5F46AF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F930B9-F108-337B-54C5-BB3D096952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445AB-4859-8B9E-E4CA-895A25A2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A074C-33F8-23A4-4D4B-24F4052811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44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FC938-0AD0-F3FC-7369-30CDBEBDA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17241-7B61-1EE1-0787-378C3A3CD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E165F5-D8BE-D0C3-9C23-C16B188B6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E72E8-9800-02D0-C858-F3AAD9B1BB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71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17A18-8B6D-7E28-BCB9-77D74471F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D5F993-B1A1-305E-9412-7575AE7D99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DF9B5-9319-78D6-3183-BDE4D52DE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3E5D-AB03-F3B2-92FE-033DE67A44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8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23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ctrTitle"/>
          </p:nvPr>
        </p:nvSpPr>
        <p:spPr>
          <a:xfrm>
            <a:off x="1076324" y="1863600"/>
            <a:ext cx="7909631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 dirty="0"/>
              <a:t>Design de Interação: Processo e Melhores Práticas</a:t>
            </a:r>
          </a:p>
        </p:txBody>
      </p:sp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1076325" y="3536175"/>
            <a:ext cx="4962600" cy="127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Prof. </a:t>
            </a:r>
            <a:r>
              <a:rPr lang="pt-BR" sz="1900" dirty="0"/>
              <a:t>Carlos Danilo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C0F85-3D80-508F-BD8E-F79EBE7B6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51AF5D89-77F4-E665-5D78-42F7AD835B30}"/>
              </a:ext>
            </a:extLst>
          </p:cNvPr>
          <p:cNvSpPr/>
          <p:nvPr/>
        </p:nvSpPr>
        <p:spPr>
          <a:xfrm>
            <a:off x="545026" y="4599568"/>
            <a:ext cx="8111271" cy="28629"/>
          </a:xfrm>
          <a:prstGeom prst="rect">
            <a:avLst/>
          </a:prstGeom>
          <a:solidFill>
            <a:srgbClr val="FFD91E"/>
          </a:solidFill>
          <a:ln/>
        </p:spPr>
        <p:txBody>
          <a:bodyPr/>
          <a:lstStyle/>
          <a:p>
            <a:endParaRPr lang="pt-BR" sz="1722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76F229B-2BC5-0729-DC93-5CEC0AD3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953022" cy="376377"/>
          </a:xfrm>
        </p:spPr>
        <p:txBody>
          <a:bodyPr/>
          <a:lstStyle/>
          <a:p>
            <a:r>
              <a:rPr lang="pt-BR" sz="3200" dirty="0">
                <a:latin typeface="Arial" pitchFamily="34" charset="0"/>
                <a:ea typeface="Arial" pitchFamily="34" charset="-122"/>
                <a:cs typeface="Arial" pitchFamily="34" charset="-120"/>
              </a:rPr>
              <a:t>Protótipos de Baixa Fidelidade</a:t>
            </a:r>
          </a:p>
        </p:txBody>
      </p:sp>
      <p:pic>
        <p:nvPicPr>
          <p:cNvPr id="12" name="Image 0" descr="https://storage.googleapis.com/teachy-classroom-contents/images-v2/4cccb89d-5db8-4a96-ad76-712a1747d7ef/imported/v2_0_29.jpg?X-Goog-Algorithm=GOOG4-RSA-SHA256&amp;X-Goog-Credential=teachy-k8s-prod-sa%40teachy-375121.iam.gserviceaccount.com%2F20250526%2Fauto%2Fstorage%2Fgoog4_request&amp;X-Goog-Date=20250526T192149Z&amp;X-Goog-Expires=900&amp;X-Goog-SignedHeaders=host&amp;response-content-type=application%2Fpdf&amp;response-content-disposition=inline&amp;X-Goog-Signature=061397d53a1560fc1cfbb54d0b1859b516d7c77d082516eb0f923d4c40f77bc8313de566f52162a157113087a844e113ced1b705b79de2017964cae2de691aedb58e7e0d92e6fd40034bc9728e922608644aac99539847cb2c7f630a0a7174f2cf4191bcb7f199396a10c7566f3b334fb51fdcfb2f6235e5e20fa13ebec6f5c9ece28dd77bfa34ccb7c50bc0d186ee5e8216af4427b3f60976f4e0ff635a0ebfd2b23bc296286779e915b9e8504e30a52586053e4d21a62f189d01595e51272379fc16cb8b07be64f64fe3960a8405dda9f0eb5818d031d33e191f4f158dcf3785438d42146ab6b7f0fd2b3b6558f028380c21dd556fd6197e73071c0cb907c5">
            <a:extLst>
              <a:ext uri="{FF2B5EF4-FFF2-40B4-BE49-F238E27FC236}">
                <a16:creationId xmlns:a16="http://schemas.microsoft.com/office/drawing/2014/main" id="{A0C10607-84EE-F74D-29A2-230CC41DB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70" y="1410049"/>
            <a:ext cx="2482508" cy="2482508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5A323D67-9050-1B46-27A1-5AFE592CAEC8}"/>
              </a:ext>
            </a:extLst>
          </p:cNvPr>
          <p:cNvSpPr/>
          <p:nvPr/>
        </p:nvSpPr>
        <p:spPr>
          <a:xfrm>
            <a:off x="3628685" y="1549691"/>
            <a:ext cx="4917003" cy="3568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São representações simples e rápidas de criar de uma interface.</a:t>
            </a:r>
            <a:endParaRPr lang="en-US" sz="180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91316323-2B49-9921-D6B4-302F36FE0CAB}"/>
              </a:ext>
            </a:extLst>
          </p:cNvPr>
          <p:cNvSpPr/>
          <p:nvPr/>
        </p:nvSpPr>
        <p:spPr>
          <a:xfrm>
            <a:off x="3628685" y="2519420"/>
            <a:ext cx="4917003" cy="3568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Geralmente são feitos com materiais de baixo custo, como papel e caneta.</a:t>
            </a:r>
            <a:endParaRPr lang="en-US" sz="180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65AEBF39-4CE5-2B5C-487B-18A47CB23078}"/>
              </a:ext>
            </a:extLst>
          </p:cNvPr>
          <p:cNvSpPr/>
          <p:nvPr/>
        </p:nvSpPr>
        <p:spPr>
          <a:xfrm>
            <a:off x="3628685" y="3489150"/>
            <a:ext cx="4917003" cy="3568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Permitem testar conceitos e obter feedback inicial dos usuários.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14661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C0DFD-7486-74B2-94C0-E8C4717E2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C735843E-6274-180B-9986-A54B0BA193B0}"/>
              </a:ext>
            </a:extLst>
          </p:cNvPr>
          <p:cNvSpPr/>
          <p:nvPr/>
        </p:nvSpPr>
        <p:spPr>
          <a:xfrm>
            <a:off x="545026" y="4599568"/>
            <a:ext cx="8111271" cy="28629"/>
          </a:xfrm>
          <a:prstGeom prst="rect">
            <a:avLst/>
          </a:prstGeom>
          <a:solidFill>
            <a:srgbClr val="FFD91E"/>
          </a:solidFill>
          <a:ln/>
        </p:spPr>
        <p:txBody>
          <a:bodyPr/>
          <a:lstStyle/>
          <a:p>
            <a:endParaRPr lang="pt-BR" sz="1722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5FD074E-5BB0-5255-54A3-E36E2B7F0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953022" cy="376377"/>
          </a:xfrm>
        </p:spPr>
        <p:txBody>
          <a:bodyPr/>
          <a:lstStyle/>
          <a:p>
            <a:r>
              <a:rPr lang="pt-BR" sz="3200" dirty="0">
                <a:latin typeface="Arial" pitchFamily="34" charset="0"/>
                <a:ea typeface="Arial" pitchFamily="34" charset="-122"/>
                <a:cs typeface="Arial" pitchFamily="34" charset="-120"/>
              </a:rPr>
              <a:t>Protótipos de Baixa Fidelidade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680A76-BB86-7C7E-245C-BDCB47770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208" y="1193918"/>
            <a:ext cx="4277006" cy="319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508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0755F-1AB9-CE23-CBC5-8B74F9C74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39ADE706-2D7D-FD41-5750-6D8A6A224049}"/>
              </a:ext>
            </a:extLst>
          </p:cNvPr>
          <p:cNvSpPr/>
          <p:nvPr/>
        </p:nvSpPr>
        <p:spPr>
          <a:xfrm>
            <a:off x="545026" y="4599568"/>
            <a:ext cx="8111271" cy="28629"/>
          </a:xfrm>
          <a:prstGeom prst="rect">
            <a:avLst/>
          </a:prstGeom>
          <a:solidFill>
            <a:srgbClr val="FFD91E"/>
          </a:solidFill>
          <a:ln/>
        </p:spPr>
        <p:txBody>
          <a:bodyPr/>
          <a:lstStyle/>
          <a:p>
            <a:endParaRPr lang="pt-BR" sz="1722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09154EC-FB5E-FBC1-462E-833A3A206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953022" cy="376377"/>
          </a:xfrm>
        </p:spPr>
        <p:txBody>
          <a:bodyPr/>
          <a:lstStyle/>
          <a:p>
            <a:r>
              <a:rPr lang="pt-BR" sz="3200" dirty="0">
                <a:latin typeface="Arial" pitchFamily="34" charset="0"/>
                <a:ea typeface="Arial" pitchFamily="34" charset="-122"/>
                <a:cs typeface="Arial" pitchFamily="34" charset="-120"/>
              </a:rPr>
              <a:t>Protótipos de Baixa Fidelidade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45FDDE-378D-CCA2-6F0B-3D90C26E6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972" y="1151877"/>
            <a:ext cx="6245476" cy="327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884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842BB-D4F4-84CD-D328-5B9D95877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FCFA1F7B-B075-03D3-9D51-2D5722EA5875}"/>
              </a:ext>
            </a:extLst>
          </p:cNvPr>
          <p:cNvSpPr/>
          <p:nvPr/>
        </p:nvSpPr>
        <p:spPr>
          <a:xfrm>
            <a:off x="545026" y="4599568"/>
            <a:ext cx="8111271" cy="28629"/>
          </a:xfrm>
          <a:prstGeom prst="rect">
            <a:avLst/>
          </a:prstGeom>
          <a:solidFill>
            <a:srgbClr val="FFD91E"/>
          </a:solidFill>
          <a:ln/>
        </p:spPr>
        <p:txBody>
          <a:bodyPr/>
          <a:lstStyle/>
          <a:p>
            <a:endParaRPr lang="pt-BR" sz="1722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AD210F9-9337-7665-03C6-0181178E6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953022" cy="376377"/>
          </a:xfrm>
        </p:spPr>
        <p:txBody>
          <a:bodyPr/>
          <a:lstStyle/>
          <a:p>
            <a:r>
              <a:rPr lang="pt-BR" sz="3200" dirty="0">
                <a:latin typeface="Arial" pitchFamily="34" charset="0"/>
                <a:ea typeface="Arial" pitchFamily="34" charset="-122"/>
                <a:cs typeface="Arial" pitchFamily="34" charset="-120"/>
              </a:rPr>
              <a:t>Protótipos de Baixa Fidelidade</a:t>
            </a:r>
          </a:p>
        </p:txBody>
      </p:sp>
      <p:pic>
        <p:nvPicPr>
          <p:cNvPr id="3076" name="Picture 4" descr="Esboços dos Protótipos de Baixa Fidelidade | Download Scientific Diagram">
            <a:extLst>
              <a:ext uri="{FF2B5EF4-FFF2-40B4-BE49-F238E27FC236}">
                <a16:creationId xmlns:a16="http://schemas.microsoft.com/office/drawing/2014/main" id="{D5726A30-A4FA-F0A3-6F99-ADD097DB8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003" y="1193918"/>
            <a:ext cx="3738807" cy="319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008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151" name="Google Shape;151;p23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152" name="Google Shape;152;p23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9" name="Google Shape;209;p23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0" name="Google Shape;210;p23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1" name="Google Shape;211;p23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212;p23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213;p23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" name="Google Shape;214;p23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5" name="Google Shape;215;p23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23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7" name="Google Shape;217;p23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218;p23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219;p23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220;p23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221;p23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22;p23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23;p23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224;p23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225;p23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226;p23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23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23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23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23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23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23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23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234;p23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235;p23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236;p23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237;p23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23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23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23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23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23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23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23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245;p23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246;p23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247;p23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248;p23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23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23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23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23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23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23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23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56;p23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257;p23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" name="Google Shape;258;p23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" name="Google Shape;259;p23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23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23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23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23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23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23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23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67;p23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23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69;p23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23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23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23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23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23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23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23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23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78;p23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23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80;p23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1" name="Google Shape;281;p23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82" name="Google Shape;282;p23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83" name="Google Shape;283;p23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4" name="Google Shape;284;p23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23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23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23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88" name="Google Shape;288;p23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p23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" name="Google Shape;290;p23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91" name="Google Shape;291;p23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7" name="Google Shape;297;p23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Dúvidas?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F4F6C-17A6-929D-673B-50C55D316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797A9C1F-F257-03F7-9BC7-AD7DA5C9C98B}"/>
              </a:ext>
            </a:extLst>
          </p:cNvPr>
          <p:cNvSpPr/>
          <p:nvPr/>
        </p:nvSpPr>
        <p:spPr>
          <a:xfrm>
            <a:off x="733778" y="1242589"/>
            <a:ext cx="7214260" cy="318240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just"/>
            <a:r>
              <a:rPr lang="pt-BR" sz="1878" dirty="0">
                <a:solidFill>
                  <a:srgbClr val="26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 processo de design de interação é iterativo e focado no usuário, garantindo que o produto final seja útil, utilizável e desejável. </a:t>
            </a:r>
          </a:p>
          <a:p>
            <a:pPr algn="just"/>
            <a:endParaRPr lang="pt-BR" sz="1878" dirty="0">
              <a:solidFill>
                <a:srgbClr val="262626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algn="just"/>
            <a:r>
              <a:rPr lang="pt-BR" sz="1878" dirty="0">
                <a:solidFill>
                  <a:srgbClr val="26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As etapas principais incluem pesquisa do usuário, design, prototipagem, teste e avaliação. </a:t>
            </a:r>
          </a:p>
          <a:p>
            <a:pPr algn="just"/>
            <a:endParaRPr lang="pt-BR" sz="1878" dirty="0">
              <a:solidFill>
                <a:srgbClr val="262626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algn="just"/>
            <a:r>
              <a:rPr lang="pt-BR" sz="1878" dirty="0">
                <a:solidFill>
                  <a:srgbClr val="26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Agentes de interface e a computação ubíqua desempenham um papel crucial na personalização e na adaptação da interação aos contextos do usuário.</a:t>
            </a: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255A3797-C255-C828-7EED-3848D48ABBF5}"/>
              </a:ext>
            </a:extLst>
          </p:cNvPr>
          <p:cNvSpPr/>
          <p:nvPr/>
        </p:nvSpPr>
        <p:spPr>
          <a:xfrm>
            <a:off x="545026" y="4599568"/>
            <a:ext cx="8111271" cy="28629"/>
          </a:xfrm>
          <a:prstGeom prst="rect">
            <a:avLst/>
          </a:prstGeom>
          <a:solidFill>
            <a:srgbClr val="FFD91E"/>
          </a:solidFill>
          <a:ln/>
        </p:spPr>
        <p:txBody>
          <a:bodyPr/>
          <a:lstStyle/>
          <a:p>
            <a:endParaRPr lang="pt-BR" sz="1722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65BDDFE-FF69-3BB2-E562-0CFCA99E3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953022" cy="1082700"/>
          </a:xfrm>
        </p:spPr>
        <p:txBody>
          <a:bodyPr/>
          <a:lstStyle/>
          <a:p>
            <a:r>
              <a:rPr lang="pt-BR" sz="3200" dirty="0">
                <a:latin typeface="Arial" pitchFamily="34" charset="0"/>
                <a:ea typeface="Arial" pitchFamily="34" charset="-122"/>
                <a:cs typeface="Arial" pitchFamily="34" charset="-120"/>
              </a:rPr>
              <a:t>Etapas do Processo de Design de Interação</a:t>
            </a:r>
          </a:p>
        </p:txBody>
      </p:sp>
    </p:spTree>
    <p:extLst>
      <p:ext uri="{BB962C8B-B14F-4D97-AF65-F5344CB8AC3E}">
        <p14:creationId xmlns:p14="http://schemas.microsoft.com/office/powerpoint/2010/main" val="4114389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CBB17-015F-E7E3-9A63-98B56FD48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56BDD58E-F558-9390-5E6E-3204A1B8BD1D}"/>
              </a:ext>
            </a:extLst>
          </p:cNvPr>
          <p:cNvSpPr/>
          <p:nvPr/>
        </p:nvSpPr>
        <p:spPr>
          <a:xfrm>
            <a:off x="545026" y="4599568"/>
            <a:ext cx="8111271" cy="28629"/>
          </a:xfrm>
          <a:prstGeom prst="rect">
            <a:avLst/>
          </a:prstGeom>
          <a:solidFill>
            <a:srgbClr val="FFD91E"/>
          </a:solidFill>
          <a:ln/>
        </p:spPr>
        <p:txBody>
          <a:bodyPr/>
          <a:lstStyle/>
          <a:p>
            <a:endParaRPr lang="pt-BR" sz="1722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7BC124C-26F7-ECBC-C164-DCFBD1F9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953022" cy="1082700"/>
          </a:xfrm>
        </p:spPr>
        <p:txBody>
          <a:bodyPr/>
          <a:lstStyle/>
          <a:p>
            <a:r>
              <a:rPr lang="pt-BR" sz="3200" dirty="0">
                <a:latin typeface="Arial" pitchFamily="34" charset="0"/>
                <a:ea typeface="Arial" pitchFamily="34" charset="-122"/>
                <a:cs typeface="Arial" pitchFamily="34" charset="-120"/>
              </a:rPr>
              <a:t>Pesquisa no Design de Interação</a:t>
            </a:r>
          </a:p>
        </p:txBody>
      </p:sp>
      <p:pic>
        <p:nvPicPr>
          <p:cNvPr id="2" name="Image 0" descr="https://storage.googleapis.com/teachy-classroom-contents/images-v2/6b376ec9-3ba2-42db-a7f3-036203eb71c7/generated/v2_0_1.jpg?X-Goog-Algorithm=GOOG4-RSA-SHA256&amp;X-Goog-Credential=teachy-k8s-prod-sa%40teachy-375121.iam.gserviceaccount.com%2F20250526%2Fauto%2Fstorage%2Fgoog4_request&amp;X-Goog-Date=20250526T192146Z&amp;X-Goog-Expires=900&amp;X-Goog-SignedHeaders=host&amp;response-content-type=application%2Fpdf&amp;response-content-disposition=inline&amp;X-Goog-Signature=541d6ff904350b4817106b8e2427898e5a80ddae123d17928f39c557cab1a782f8b9f7da31edfc436849eabf3ecb859b981ab428c4380af489e37aadb571182414d90ae7f8b6c08448373088af92628470e0b69fb427510b5233309119b2a648d544c81689bc5d465063fec6be8cf32c99dcb9cbc1b1c99e65ac6ad067c13c6af51c8a26b588486064e060b00e0bc5a6c5e28b6682a04ed9901a8b556e136f6f76f74c1cc77ab1716eaaf3b179c2783108d942638881af3c767a53a3d3c2891beba57cceef4f1756118e8468510de5d7bf7e476d12b6b377f6a0b8a6f2a38db5013188d9c70f93f1719af8363dda5983d5ce32b9fa35aceb43e3f6f69b40a79b">
            <a:extLst>
              <a:ext uri="{FF2B5EF4-FFF2-40B4-BE49-F238E27FC236}">
                <a16:creationId xmlns:a16="http://schemas.microsoft.com/office/drawing/2014/main" id="{9C000273-1408-5EB0-F03B-BA9040099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78" y="1455204"/>
            <a:ext cx="2482508" cy="2482508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3F931935-1009-4AAE-5720-924A94BC12E8}"/>
              </a:ext>
            </a:extLst>
          </p:cNvPr>
          <p:cNvSpPr/>
          <p:nvPr/>
        </p:nvSpPr>
        <p:spPr>
          <a:xfrm>
            <a:off x="3619694" y="1594846"/>
            <a:ext cx="3754794" cy="3568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5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A pesquisa é essencial para identificar as necessidades e expectativas dos usuários.</a:t>
            </a:r>
            <a:endParaRPr lang="en-US" sz="1405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720773C0-1A1E-EF9C-17C1-CB4F49766656}"/>
              </a:ext>
            </a:extLst>
          </p:cNvPr>
          <p:cNvSpPr/>
          <p:nvPr/>
        </p:nvSpPr>
        <p:spPr>
          <a:xfrm>
            <a:off x="3619694" y="2564575"/>
            <a:ext cx="3754794" cy="3568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5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Compreender o contexto de uso garante que o design seja relevante e eficaz.</a:t>
            </a:r>
            <a:endParaRPr lang="en-US" sz="1405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4BFA2C3-E925-34FF-3B05-97AF0125451A}"/>
              </a:ext>
            </a:extLst>
          </p:cNvPr>
          <p:cNvSpPr/>
          <p:nvPr/>
        </p:nvSpPr>
        <p:spPr>
          <a:xfrm>
            <a:off x="3619694" y="3534305"/>
            <a:ext cx="3754794" cy="3568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5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Métodos de pesquisa incluem entrevistas, questionários e testes de usabilidade.</a:t>
            </a:r>
            <a:endParaRPr lang="en-US" sz="1405" dirty="0"/>
          </a:p>
        </p:txBody>
      </p:sp>
    </p:spTree>
    <p:extLst>
      <p:ext uri="{BB962C8B-B14F-4D97-AF65-F5344CB8AC3E}">
        <p14:creationId xmlns:p14="http://schemas.microsoft.com/office/powerpoint/2010/main" val="4208134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E448D-7B95-A209-A591-C832EEC80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B9ECD1E4-3F2B-4F2D-ADB5-67557617644F}"/>
              </a:ext>
            </a:extLst>
          </p:cNvPr>
          <p:cNvSpPr/>
          <p:nvPr/>
        </p:nvSpPr>
        <p:spPr>
          <a:xfrm>
            <a:off x="545026" y="4599568"/>
            <a:ext cx="8111271" cy="28629"/>
          </a:xfrm>
          <a:prstGeom prst="rect">
            <a:avLst/>
          </a:prstGeom>
          <a:solidFill>
            <a:srgbClr val="FFD91E"/>
          </a:solidFill>
          <a:ln/>
        </p:spPr>
        <p:txBody>
          <a:bodyPr/>
          <a:lstStyle/>
          <a:p>
            <a:endParaRPr lang="pt-BR" sz="1722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30A9EA0-013F-44EE-455B-72F09AAC7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953022" cy="376377"/>
          </a:xfrm>
        </p:spPr>
        <p:txBody>
          <a:bodyPr/>
          <a:lstStyle/>
          <a:p>
            <a:r>
              <a:rPr lang="pt-BR" sz="3200" dirty="0">
                <a:latin typeface="Arial" pitchFamily="34" charset="0"/>
                <a:ea typeface="Arial" pitchFamily="34" charset="-122"/>
                <a:cs typeface="Arial" pitchFamily="34" charset="-120"/>
              </a:rPr>
              <a:t>Design no Design de Interação</a:t>
            </a:r>
          </a:p>
        </p:txBody>
      </p:sp>
      <p:pic>
        <p:nvPicPr>
          <p:cNvPr id="2" name="Image 0" descr="https://storage.googleapis.com/teachy-classroom-contents/images-v2/6b376ec9-3ba2-42db-a7f3-036203eb71c7/generated/v2_0_1.jpg?X-Goog-Algorithm=GOOG4-RSA-SHA256&amp;X-Goog-Credential=teachy-k8s-prod-sa%40teachy-375121.iam.gserviceaccount.com%2F20250526%2Fauto%2Fstorage%2Fgoog4_request&amp;X-Goog-Date=20250526T192146Z&amp;X-Goog-Expires=900&amp;X-Goog-SignedHeaders=host&amp;response-content-type=application%2Fpdf&amp;response-content-disposition=inline&amp;X-Goog-Signature=541d6ff904350b4817106b8e2427898e5a80ddae123d17928f39c557cab1a782f8b9f7da31edfc436849eabf3ecb859b981ab428c4380af489e37aadb571182414d90ae7f8b6c08448373088af92628470e0b69fb427510b5233309119b2a648d544c81689bc5d465063fec6be8cf32c99dcb9cbc1b1c99e65ac6ad067c13c6af51c8a26b588486064e060b00e0bc5a6c5e28b6682a04ed9901a8b556e136f6f76f74c1cc77ab1716eaaf3b179c2783108d942638881af3c767a53a3d3c2891beba57cceef4f1756118e8468510de5d7bf7e476d12b6b377f6a0b8a6f2a38db5013188d9c70f93f1719af8363dda5983d5ce32b9fa35aceb43e3f6f69b40a79b">
            <a:extLst>
              <a:ext uri="{FF2B5EF4-FFF2-40B4-BE49-F238E27FC236}">
                <a16:creationId xmlns:a16="http://schemas.microsoft.com/office/drawing/2014/main" id="{A59853B3-DF78-CC03-ED20-B29103552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78" y="1455204"/>
            <a:ext cx="2482508" cy="2482508"/>
          </a:xfrm>
          <a:prstGeom prst="rect">
            <a:avLst/>
          </a:prstGeom>
        </p:spPr>
      </p:pic>
      <p:pic>
        <p:nvPicPr>
          <p:cNvPr id="3" name="Image 0" descr="https://storage.googleapis.com/teachy-classroom-contents/images-v2/117c14b9-cfff-435e-b887-6e218c0d6510/generated/v2_0_1.png?X-Goog-Algorithm=GOOG4-RSA-SHA256&amp;X-Goog-Credential=teachy-k8s-prod-sa%40teachy-375121.iam.gserviceaccount.com%2F20250526%2Fauto%2Fstorage%2Fgoog4_request&amp;X-Goog-Date=20250526T192146Z&amp;X-Goog-Expires=900&amp;X-Goog-SignedHeaders=host&amp;response-content-type=application%2Fpdf&amp;response-content-disposition=inline&amp;X-Goog-Signature=3806bdb4df65bb9273b26810131846fff5963a98406e79b60ecfd2c03284d1a83c12958094cc6d64d04bd294d920b103292a2261f2ab173a65f91dd18da0ebeeaa889a8f472219bb02e07323dec9d6d13678a3d109ec3f61e88a19755535bd3ee395effa6c69184318997745b5f94e616c82f5b82f23fa67af49c1291742745084966fa5c755cc7c80bc471a01b63c615b6f14defbc00c1ef02f0de05566684bad2583434d38f93d8e1827c19f69396cc80a10e97e4b937a76ef318947a17add99206d2f26247c69bdf43985b2d1eba8a24e0443878b966e740e3ce30181714f1a5a56bdc1b99880c7676baa449e6ea36413aeb2c296f0ec1157b2ca53d560b2">
            <a:extLst>
              <a:ext uri="{FF2B5EF4-FFF2-40B4-BE49-F238E27FC236}">
                <a16:creationId xmlns:a16="http://schemas.microsoft.com/office/drawing/2014/main" id="{E7B2F427-3092-9B34-FFB3-AB8006377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78" y="1455204"/>
            <a:ext cx="2482508" cy="2482508"/>
          </a:xfrm>
          <a:prstGeom prst="rect">
            <a:avLst/>
          </a:prstGeom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59C9FF52-E366-63A3-3FC7-06D04290FC55}"/>
              </a:ext>
            </a:extLst>
          </p:cNvPr>
          <p:cNvSpPr/>
          <p:nvPr/>
        </p:nvSpPr>
        <p:spPr>
          <a:xfrm>
            <a:off x="3619694" y="1594846"/>
            <a:ext cx="4892128" cy="53529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5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O design de interação visa criar soluções que atendam às necessidades identificadas na pesquisa com usuários.</a:t>
            </a:r>
            <a:endParaRPr lang="en-US" sz="1405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EFCF59E4-C591-F8C2-7C53-3D8EEC4F661F}"/>
              </a:ext>
            </a:extLst>
          </p:cNvPr>
          <p:cNvSpPr/>
          <p:nvPr/>
        </p:nvSpPr>
        <p:spPr>
          <a:xfrm>
            <a:off x="3619693" y="2564575"/>
            <a:ext cx="5036603" cy="53529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5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Agentes de interface auxiliam na interação entre humanos e sistemas, adaptando-se às preferências do usuário.</a:t>
            </a:r>
            <a:endParaRPr lang="en-US" sz="1405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42070E3E-9732-8D40-5D00-E0AB6F267117}"/>
              </a:ext>
            </a:extLst>
          </p:cNvPr>
          <p:cNvSpPr/>
          <p:nvPr/>
        </p:nvSpPr>
        <p:spPr>
          <a:xfrm>
            <a:off x="3619694" y="3534305"/>
            <a:ext cx="4790528" cy="53529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5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A computação ubíqua integra a tecnologia ao ambiente, tornando-a acessível em diversos contextos.</a:t>
            </a:r>
            <a:endParaRPr lang="en-US" sz="1405" dirty="0"/>
          </a:p>
        </p:txBody>
      </p:sp>
    </p:spTree>
    <p:extLst>
      <p:ext uri="{BB962C8B-B14F-4D97-AF65-F5344CB8AC3E}">
        <p14:creationId xmlns:p14="http://schemas.microsoft.com/office/powerpoint/2010/main" val="524226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727EE-F0D5-2ADD-92D3-A15AFF4A8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1C6451C8-DC42-9488-9EE3-770AACB803ED}"/>
              </a:ext>
            </a:extLst>
          </p:cNvPr>
          <p:cNvSpPr/>
          <p:nvPr/>
        </p:nvSpPr>
        <p:spPr>
          <a:xfrm>
            <a:off x="545026" y="4599568"/>
            <a:ext cx="8111271" cy="28629"/>
          </a:xfrm>
          <a:prstGeom prst="rect">
            <a:avLst/>
          </a:prstGeom>
          <a:solidFill>
            <a:srgbClr val="FFD91E"/>
          </a:solidFill>
          <a:ln/>
        </p:spPr>
        <p:txBody>
          <a:bodyPr/>
          <a:lstStyle/>
          <a:p>
            <a:endParaRPr lang="pt-BR" sz="1722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6A25C7-3B2A-7547-673C-8F92C988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953022" cy="376377"/>
          </a:xfrm>
        </p:spPr>
        <p:txBody>
          <a:bodyPr/>
          <a:lstStyle/>
          <a:p>
            <a:r>
              <a:rPr lang="pt-BR" sz="3200" dirty="0">
                <a:latin typeface="Arial" pitchFamily="34" charset="0"/>
                <a:ea typeface="Arial" pitchFamily="34" charset="-122"/>
                <a:cs typeface="Arial" pitchFamily="34" charset="-120"/>
              </a:rPr>
              <a:t>Prototipagem no Design de Interação</a:t>
            </a:r>
          </a:p>
        </p:txBody>
      </p:sp>
      <p:pic>
        <p:nvPicPr>
          <p:cNvPr id="6" name="Image 0" descr="https://storage.googleapis.com/teachy-classroom-contents/images-v2/9acaa728-ada4-4c95-ab7b-15dd2fe544b0/generated/v2_0_18.png?X-Goog-Algorithm=GOOG4-RSA-SHA256&amp;X-Goog-Credential=teachy-k8s-prod-sa%40teachy-375121.iam.gserviceaccount.com%2F20250526%2Fauto%2Fstorage%2Fgoog4_request&amp;X-Goog-Date=20250526T192146Z&amp;X-Goog-Expires=900&amp;X-Goog-SignedHeaders=host&amp;response-content-type=application%2Fpdf&amp;response-content-disposition=inline&amp;X-Goog-Signature=85860cb7b8644447fb28138c125a5520824e0213fa6cef599bbeba7dd467852876f9f0881626f32169b06d0837256158e4177b967f85a4e73ffdbf1a532d12ea3a99969f824b9e281f680473e52052acf36f809ec186e4764e63acd1e120a6794a7e183ba3738d0f455e91524e57823726ed4b97ba59f4796cf133cc0a5d1883f978f4603bff0f9857a265cca3d9819a6a048ec47d179da7e7896d7a9314e9c02a66df963923e8172aae9706645802b62d3e3f7810d864af3d7693a6055d386c26f0f27b9fcf67503a9a98ecf8bda9f9c7b2c3ee2a5bbd59cda3f6940c8d054b5f39407318a67622d22d9b3fbb3f604fee9470cc567f83fc71c34b123307ba15">
            <a:extLst>
              <a:ext uri="{FF2B5EF4-FFF2-40B4-BE49-F238E27FC236}">
                <a16:creationId xmlns:a16="http://schemas.microsoft.com/office/drawing/2014/main" id="{87B7A89D-C77D-706E-15D4-1100551B7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78" y="1594846"/>
            <a:ext cx="2482508" cy="2482508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C2475850-865E-1526-98C6-0D9D2B58B221}"/>
              </a:ext>
            </a:extLst>
          </p:cNvPr>
          <p:cNvSpPr/>
          <p:nvPr/>
        </p:nvSpPr>
        <p:spPr>
          <a:xfrm>
            <a:off x="3594818" y="1673450"/>
            <a:ext cx="4917003" cy="53529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5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Criação de versões experimentais de interfaces para testar conceitos e funcionalidades.</a:t>
            </a:r>
            <a:endParaRPr lang="en-US" sz="1405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BB664D8F-5AE5-89DA-5901-7FC7EFF578A6}"/>
              </a:ext>
            </a:extLst>
          </p:cNvPr>
          <p:cNvSpPr/>
          <p:nvPr/>
        </p:nvSpPr>
        <p:spPr>
          <a:xfrm>
            <a:off x="3594818" y="2643179"/>
            <a:ext cx="4917003" cy="53529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5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Permite identificar problemas de usabilidade e refinar o design antes da implementação final.</a:t>
            </a:r>
            <a:endParaRPr lang="en-US" sz="1405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009844E0-DD2E-B4A1-D859-9DF2ACB14ADC}"/>
              </a:ext>
            </a:extLst>
          </p:cNvPr>
          <p:cNvSpPr/>
          <p:nvPr/>
        </p:nvSpPr>
        <p:spPr>
          <a:xfrm>
            <a:off x="3594818" y="3612909"/>
            <a:ext cx="4917003" cy="53529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5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Pode envolver protótipos de baixa fidelidade (esboços) ou alta fidelidade (simulações interativas).</a:t>
            </a:r>
            <a:endParaRPr lang="en-US" sz="1405" dirty="0"/>
          </a:p>
        </p:txBody>
      </p:sp>
    </p:spTree>
    <p:extLst>
      <p:ext uri="{BB962C8B-B14F-4D97-AF65-F5344CB8AC3E}">
        <p14:creationId xmlns:p14="http://schemas.microsoft.com/office/powerpoint/2010/main" val="3395977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DFC1-1EE5-62C1-C7D6-74A2447CA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6972152B-0F77-F509-6125-B64149C4032B}"/>
              </a:ext>
            </a:extLst>
          </p:cNvPr>
          <p:cNvSpPr/>
          <p:nvPr/>
        </p:nvSpPr>
        <p:spPr>
          <a:xfrm>
            <a:off x="545026" y="4599568"/>
            <a:ext cx="8111271" cy="28629"/>
          </a:xfrm>
          <a:prstGeom prst="rect">
            <a:avLst/>
          </a:prstGeom>
          <a:solidFill>
            <a:srgbClr val="FFD91E"/>
          </a:solidFill>
          <a:ln/>
        </p:spPr>
        <p:txBody>
          <a:bodyPr/>
          <a:lstStyle/>
          <a:p>
            <a:endParaRPr lang="pt-BR" sz="1722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5CA9CD0-8178-FEE7-7270-1802D236F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953022" cy="376377"/>
          </a:xfrm>
        </p:spPr>
        <p:txBody>
          <a:bodyPr/>
          <a:lstStyle/>
          <a:p>
            <a:r>
              <a:rPr lang="pt-BR" sz="3200" dirty="0">
                <a:latin typeface="Arial" pitchFamily="34" charset="0"/>
                <a:ea typeface="Arial" pitchFamily="34" charset="-122"/>
                <a:cs typeface="Arial" pitchFamily="34" charset="-120"/>
              </a:rPr>
              <a:t>Testes no Design de Interação</a:t>
            </a:r>
          </a:p>
        </p:txBody>
      </p:sp>
      <p:pic>
        <p:nvPicPr>
          <p:cNvPr id="6" name="Image 0" descr="https://storage.googleapis.com/teachy-classroom-contents/images-v2/9acaa728-ada4-4c95-ab7b-15dd2fe544b0/generated/v2_0_18.png?X-Goog-Algorithm=GOOG4-RSA-SHA256&amp;X-Goog-Credential=teachy-k8s-prod-sa%40teachy-375121.iam.gserviceaccount.com%2F20250526%2Fauto%2Fstorage%2Fgoog4_request&amp;X-Goog-Date=20250526T192146Z&amp;X-Goog-Expires=900&amp;X-Goog-SignedHeaders=host&amp;response-content-type=application%2Fpdf&amp;response-content-disposition=inline&amp;X-Goog-Signature=85860cb7b8644447fb28138c125a5520824e0213fa6cef599bbeba7dd467852876f9f0881626f32169b06d0837256158e4177b967f85a4e73ffdbf1a532d12ea3a99969f824b9e281f680473e52052acf36f809ec186e4764e63acd1e120a6794a7e183ba3738d0f455e91524e57823726ed4b97ba59f4796cf133cc0a5d1883f978f4603bff0f9857a265cca3d9819a6a048ec47d179da7e7896d7a9314e9c02a66df963923e8172aae9706645802b62d3e3f7810d864af3d7693a6055d386c26f0f27b9fcf67503a9a98ecf8bda9f9c7b2c3ee2a5bbd59cda3f6940c8d054b5f39407318a67622d22d9b3fbb3f604fee9470cc567f83fc71c34b123307ba15">
            <a:extLst>
              <a:ext uri="{FF2B5EF4-FFF2-40B4-BE49-F238E27FC236}">
                <a16:creationId xmlns:a16="http://schemas.microsoft.com/office/drawing/2014/main" id="{79F2B25A-CFE7-BA85-B2A8-6D4D4F5F4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78" y="1594846"/>
            <a:ext cx="2482508" cy="2482508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7147897E-821D-3B68-B1D4-D6B259AEC466}"/>
              </a:ext>
            </a:extLst>
          </p:cNvPr>
          <p:cNvSpPr/>
          <p:nvPr/>
        </p:nvSpPr>
        <p:spPr>
          <a:xfrm>
            <a:off x="3560951" y="1594846"/>
            <a:ext cx="5312115" cy="53529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5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Testes com usuários revelam problemas de usabilidade que não seriam identificados de outra forma.</a:t>
            </a:r>
            <a:endParaRPr lang="en-US" sz="1405" dirty="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65F94789-BCD8-128D-C652-359782F51603}"/>
              </a:ext>
            </a:extLst>
          </p:cNvPr>
          <p:cNvSpPr/>
          <p:nvPr/>
        </p:nvSpPr>
        <p:spPr>
          <a:xfrm>
            <a:off x="3560951" y="2564575"/>
            <a:ext cx="5312115" cy="53529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5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Através dos testes, é possível observar como os usuários interagem naturalmente com o produto em cenários reais.</a:t>
            </a:r>
            <a:endParaRPr lang="en-US" sz="1405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E68DEB4D-175E-2A6C-D898-4A4EDC6289DE}"/>
              </a:ext>
            </a:extLst>
          </p:cNvPr>
          <p:cNvSpPr/>
          <p:nvPr/>
        </p:nvSpPr>
        <p:spPr>
          <a:xfrm>
            <a:off x="3560951" y="3534305"/>
            <a:ext cx="5312115" cy="53529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5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Os resultados dos testes fornecem insights valiosos para aprimorar a experiência do usuário e otimizar o design.</a:t>
            </a:r>
            <a:endParaRPr lang="en-US" sz="1405" dirty="0"/>
          </a:p>
        </p:txBody>
      </p:sp>
    </p:spTree>
    <p:extLst>
      <p:ext uri="{BB962C8B-B14F-4D97-AF65-F5344CB8AC3E}">
        <p14:creationId xmlns:p14="http://schemas.microsoft.com/office/powerpoint/2010/main" val="2540931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198A9-82EA-5E6C-F88B-0B5032F7E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110380CF-5ED9-27CE-5689-62581A929D91}"/>
              </a:ext>
            </a:extLst>
          </p:cNvPr>
          <p:cNvSpPr/>
          <p:nvPr/>
        </p:nvSpPr>
        <p:spPr>
          <a:xfrm>
            <a:off x="545026" y="4599568"/>
            <a:ext cx="8111271" cy="28629"/>
          </a:xfrm>
          <a:prstGeom prst="rect">
            <a:avLst/>
          </a:prstGeom>
          <a:solidFill>
            <a:srgbClr val="FFD91E"/>
          </a:solidFill>
          <a:ln/>
        </p:spPr>
        <p:txBody>
          <a:bodyPr/>
          <a:lstStyle/>
          <a:p>
            <a:endParaRPr lang="pt-BR" sz="1722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53B798E-B879-0627-9B0D-FB0CAF984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953022" cy="376377"/>
          </a:xfrm>
        </p:spPr>
        <p:txBody>
          <a:bodyPr/>
          <a:lstStyle/>
          <a:p>
            <a:r>
              <a:rPr lang="pt-BR" sz="3200" dirty="0">
                <a:latin typeface="Arial" pitchFamily="34" charset="0"/>
                <a:ea typeface="Arial" pitchFamily="34" charset="-122"/>
                <a:cs typeface="Arial" pitchFamily="34" charset="-120"/>
              </a:rPr>
              <a:t>Layout da Interface</a:t>
            </a:r>
          </a:p>
        </p:txBody>
      </p:sp>
      <p:pic>
        <p:nvPicPr>
          <p:cNvPr id="6" name="Image 0" descr="https://storage.googleapis.com/teachy-classroom-contents/images-v2/9acaa728-ada4-4c95-ab7b-15dd2fe544b0/generated/v2_0_18.png?X-Goog-Algorithm=GOOG4-RSA-SHA256&amp;X-Goog-Credential=teachy-k8s-prod-sa%40teachy-375121.iam.gserviceaccount.com%2F20250526%2Fauto%2Fstorage%2Fgoog4_request&amp;X-Goog-Date=20250526T192146Z&amp;X-Goog-Expires=900&amp;X-Goog-SignedHeaders=host&amp;response-content-type=application%2Fpdf&amp;response-content-disposition=inline&amp;X-Goog-Signature=85860cb7b8644447fb28138c125a5520824e0213fa6cef599bbeba7dd467852876f9f0881626f32169b06d0837256158e4177b967f85a4e73ffdbf1a532d12ea3a99969f824b9e281f680473e52052acf36f809ec186e4764e63acd1e120a6794a7e183ba3738d0f455e91524e57823726ed4b97ba59f4796cf133cc0a5d1883f978f4603bff0f9857a265cca3d9819a6a048ec47d179da7e7896d7a9314e9c02a66df963923e8172aae9706645802b62d3e3f7810d864af3d7693a6055d386c26f0f27b9fcf67503a9a98ecf8bda9f9c7b2c3ee2a5bbd59cda3f6940c8d054b5f39407318a67622d22d9b3fbb3f604fee9470cc567f83fc71c34b123307ba15">
            <a:extLst>
              <a:ext uri="{FF2B5EF4-FFF2-40B4-BE49-F238E27FC236}">
                <a16:creationId xmlns:a16="http://schemas.microsoft.com/office/drawing/2014/main" id="{F9E07FC9-4D6B-CC2E-835C-C2194DD3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78" y="1594846"/>
            <a:ext cx="2482508" cy="2482508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8AA2DEDE-B89C-59BA-61FA-46E7C15EDE7C}"/>
              </a:ext>
            </a:extLst>
          </p:cNvPr>
          <p:cNvSpPr/>
          <p:nvPr/>
        </p:nvSpPr>
        <p:spPr>
          <a:xfrm>
            <a:off x="3380331" y="1553241"/>
            <a:ext cx="5275966" cy="53529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5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A organização visual deve priorizar a clareza e a usabilidade, facilitando a navegação do usuário.</a:t>
            </a:r>
            <a:endParaRPr lang="en-US" sz="1405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C64F48A6-12D7-3BA2-9ACB-0F14EF2571A5}"/>
              </a:ext>
            </a:extLst>
          </p:cNvPr>
          <p:cNvSpPr/>
          <p:nvPr/>
        </p:nvSpPr>
        <p:spPr>
          <a:xfrm>
            <a:off x="3380331" y="2522970"/>
            <a:ext cx="5275966" cy="53529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5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A disposição dos elementos deve considerar a hierarquia da informação, destacando os itens mais importantes.</a:t>
            </a:r>
            <a:endParaRPr lang="en-US" sz="1405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38A4F371-987B-B1F0-F4A0-9A7B1B041797}"/>
              </a:ext>
            </a:extLst>
          </p:cNvPr>
          <p:cNvSpPr/>
          <p:nvPr/>
        </p:nvSpPr>
        <p:spPr>
          <a:xfrm>
            <a:off x="3380331" y="3492700"/>
            <a:ext cx="5275966" cy="53529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5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A integração de agentes de interface exige um layout flexível e adaptável, capaz de acomodar diferentes formas de interação.</a:t>
            </a:r>
            <a:endParaRPr lang="en-US" sz="1405" dirty="0"/>
          </a:p>
        </p:txBody>
      </p:sp>
    </p:spTree>
    <p:extLst>
      <p:ext uri="{BB962C8B-B14F-4D97-AF65-F5344CB8AC3E}">
        <p14:creationId xmlns:p14="http://schemas.microsoft.com/office/powerpoint/2010/main" val="2805328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A46FB-6072-04E2-69C5-4283F0676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52368E0E-1472-FDFD-5A92-9174C66D75B5}"/>
              </a:ext>
            </a:extLst>
          </p:cNvPr>
          <p:cNvSpPr/>
          <p:nvPr/>
        </p:nvSpPr>
        <p:spPr>
          <a:xfrm>
            <a:off x="545026" y="4599568"/>
            <a:ext cx="8111271" cy="28629"/>
          </a:xfrm>
          <a:prstGeom prst="rect">
            <a:avLst/>
          </a:prstGeom>
          <a:solidFill>
            <a:srgbClr val="FFD91E"/>
          </a:solidFill>
          <a:ln/>
        </p:spPr>
        <p:txBody>
          <a:bodyPr/>
          <a:lstStyle/>
          <a:p>
            <a:endParaRPr lang="pt-BR" sz="1722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B785892-D654-2134-0A48-C2C1E80C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953022" cy="376377"/>
          </a:xfrm>
        </p:spPr>
        <p:txBody>
          <a:bodyPr/>
          <a:lstStyle/>
          <a:p>
            <a:r>
              <a:rPr lang="pt-BR" sz="3200" dirty="0">
                <a:latin typeface="Arial" pitchFamily="34" charset="0"/>
                <a:ea typeface="Arial" pitchFamily="34" charset="-122"/>
                <a:cs typeface="Arial" pitchFamily="34" charset="-120"/>
              </a:rPr>
              <a:t>Tipografia da Interface</a:t>
            </a:r>
          </a:p>
        </p:txBody>
      </p:sp>
      <p:pic>
        <p:nvPicPr>
          <p:cNvPr id="2" name="Image 0" descr="https://storage.googleapis.com/teachy-classroom-contents/images-v2/c06f3aad-e2d9-49ac-ab00-ef0cf7844bd9/imported/v2_0_27.jpg?X-Goog-Algorithm=GOOG4-RSA-SHA256&amp;X-Goog-Credential=teachy-k8s-prod-sa%40teachy-375121.iam.gserviceaccount.com%2F20250526%2Fauto%2Fstorage%2Fgoog4_request&amp;X-Goog-Date=20250526T192148Z&amp;X-Goog-Expires=900&amp;X-Goog-SignedHeaders=host&amp;response-content-type=application%2Fpdf&amp;response-content-disposition=inline&amp;X-Goog-Signature=31db7ed0109d0f454eb5bbc8addf23381d60703ef6594b9f8c78e33605d1e1a5250940b810003d1020884ae6af0d6539f656459b1f188b43ada91b594e2f51f9779c18ebdce5f2f8d24675c09764394ff840df945f569ccec8f782a05d94f644d51f30fcd5d8f32e852ef6f4ada47b704dca7aa99bd6f2ce482a24f30c0f2cce47e903648a3656feab71b692832b987de64de2cbf63370b8904f6f726ca1e39c5226b1f3871a236bc13af21c8d13f5ee746ffc511c1f4c8eac3d45d3992ffc9ae86d61870b4f218c3c30f70f494cc8f1be91def17ce2db332f333f63efd0c80be5dacf734a11232b2e12b5901241df49a23704e1f03c24ceb0007116bf9cbadd">
            <a:extLst>
              <a:ext uri="{FF2B5EF4-FFF2-40B4-BE49-F238E27FC236}">
                <a16:creationId xmlns:a16="http://schemas.microsoft.com/office/drawing/2014/main" id="{D68457CD-CD23-F160-6075-2F5A06C7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78" y="1641393"/>
            <a:ext cx="2482508" cy="2482508"/>
          </a:xfrm>
          <a:prstGeom prst="rect">
            <a:avLst/>
          </a:prstGeom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2C3A7B34-E3E5-B11D-BD8F-DD67699B644D}"/>
              </a:ext>
            </a:extLst>
          </p:cNvPr>
          <p:cNvSpPr/>
          <p:nvPr/>
        </p:nvSpPr>
        <p:spPr>
          <a:xfrm>
            <a:off x="3619693" y="1781035"/>
            <a:ext cx="5208217" cy="3568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5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A escolha da fonte impacta diretamente na legibilidade e experiência do usuário.</a:t>
            </a:r>
            <a:endParaRPr lang="en-US" sz="1405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86A00217-816A-15DA-B87E-56171C7889D4}"/>
              </a:ext>
            </a:extLst>
          </p:cNvPr>
          <p:cNvSpPr/>
          <p:nvPr/>
        </p:nvSpPr>
        <p:spPr>
          <a:xfrm>
            <a:off x="3619693" y="2750764"/>
            <a:ext cx="5208217" cy="3568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5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Fontes claras e adequadas ao contexto facilitam a compreensão da informação.</a:t>
            </a:r>
            <a:endParaRPr lang="en-US" sz="1405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27C13F2F-FE8C-A790-BA69-C1C9872CC12D}"/>
              </a:ext>
            </a:extLst>
          </p:cNvPr>
          <p:cNvSpPr/>
          <p:nvPr/>
        </p:nvSpPr>
        <p:spPr>
          <a:xfrm>
            <a:off x="3619693" y="3583292"/>
            <a:ext cx="5208217" cy="53529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5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A hierarquia tipográfica organiza visualmente o conteúdo, guiando o olhar do usuário.</a:t>
            </a:r>
            <a:endParaRPr lang="en-US" sz="1405" dirty="0"/>
          </a:p>
        </p:txBody>
      </p:sp>
    </p:spTree>
    <p:extLst>
      <p:ext uri="{BB962C8B-B14F-4D97-AF65-F5344CB8AC3E}">
        <p14:creationId xmlns:p14="http://schemas.microsoft.com/office/powerpoint/2010/main" val="121425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8431B-9D7B-46BD-329C-1715971A4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DC05C928-DE24-F665-4B43-8D0E60D60754}"/>
              </a:ext>
            </a:extLst>
          </p:cNvPr>
          <p:cNvSpPr/>
          <p:nvPr/>
        </p:nvSpPr>
        <p:spPr>
          <a:xfrm>
            <a:off x="545026" y="4599568"/>
            <a:ext cx="8111271" cy="28629"/>
          </a:xfrm>
          <a:prstGeom prst="rect">
            <a:avLst/>
          </a:prstGeom>
          <a:solidFill>
            <a:srgbClr val="FFD91E"/>
          </a:solidFill>
          <a:ln/>
        </p:spPr>
        <p:txBody>
          <a:bodyPr/>
          <a:lstStyle/>
          <a:p>
            <a:endParaRPr lang="pt-BR" sz="1722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D05D59B-4856-38C0-05F8-960B5032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953022" cy="376377"/>
          </a:xfrm>
        </p:spPr>
        <p:txBody>
          <a:bodyPr/>
          <a:lstStyle/>
          <a:p>
            <a:r>
              <a:rPr lang="pt-BR" sz="3200" dirty="0">
                <a:latin typeface="Arial" pitchFamily="34" charset="0"/>
                <a:ea typeface="Arial" pitchFamily="34" charset="-122"/>
                <a:cs typeface="Arial" pitchFamily="34" charset="-120"/>
              </a:rPr>
              <a:t>Cores na Interface</a:t>
            </a:r>
          </a:p>
        </p:txBody>
      </p:sp>
      <p:pic>
        <p:nvPicPr>
          <p:cNvPr id="3" name="Image 0" descr="https://storage.googleapis.com/teachy-classroom-contents/images-v2/c79c0fd2-fc59-418b-9b6c-77abcbc5d87e/generated/v2_0_10.png?X-Goog-Algorithm=GOOG4-RSA-SHA256&amp;X-Goog-Credential=teachy-k8s-prod-sa%40teachy-375121.iam.gserviceaccount.com%2F20250526%2Fauto%2Fstorage%2Fgoog4_request&amp;X-Goog-Date=20250526T192148Z&amp;X-Goog-Expires=900&amp;X-Goog-SignedHeaders=host&amp;response-content-type=application%2Fpdf&amp;response-content-disposition=inline&amp;X-Goog-Signature=14da88af6d963fb6c21c9d7269e2a86ef84a102f1bea969a7d3fa3a37000dcaa74d31ea392edd1211eea2f5caf55cd54ee4531d347fcca2d29831bac20c48df7bb4a88106ca3cadc653f55a6707598229a6b5fec1c0ef0ee3c98dc98c67ce7067b443bf74486faf1cc7e22575514de00c9a01fd70bb377b81c4a74495a445bbfadbeb7a6cbcfd9550849a91dbeba7b2bf8425f36960494d1460f814b0bf3ce9a8596f974eee0544228eafed5afe0e6586c0e71bbfee7c5309001930826e65589774002a6d433c3d536d3c83c5c0c3d09e132350f9202439e4b1086fd78a6d0e9f1a0687146d4e5d096f1c4f11baf1ddf13ea670f5eaf17b71f12c370b3df1b93">
            <a:extLst>
              <a:ext uri="{FF2B5EF4-FFF2-40B4-BE49-F238E27FC236}">
                <a16:creationId xmlns:a16="http://schemas.microsoft.com/office/drawing/2014/main" id="{CDAFF136-F157-AEF2-94E8-06D5DEEF0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6" y="1549518"/>
            <a:ext cx="2482508" cy="2482508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7655C786-EF00-C671-ACE9-8FB990264534}"/>
              </a:ext>
            </a:extLst>
          </p:cNvPr>
          <p:cNvSpPr/>
          <p:nvPr/>
        </p:nvSpPr>
        <p:spPr>
          <a:xfrm>
            <a:off x="3430942" y="1689160"/>
            <a:ext cx="4979280" cy="3568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Cores transmitem informações importantes, como status e alertas.</a:t>
            </a:r>
            <a:endParaRPr lang="en-US" sz="16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C76DF360-6DD8-7426-4D20-7C6446E47D8D}"/>
              </a:ext>
            </a:extLst>
          </p:cNvPr>
          <p:cNvSpPr/>
          <p:nvPr/>
        </p:nvSpPr>
        <p:spPr>
          <a:xfrm>
            <a:off x="3430942" y="2658889"/>
            <a:ext cx="4979280" cy="3568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A paleta de cores define a identidade visual da aplicação ou site.</a:t>
            </a:r>
            <a:endParaRPr lang="en-US" sz="16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85C20158-0483-1693-A18F-E5F50E169450}"/>
              </a:ext>
            </a:extLst>
          </p:cNvPr>
          <p:cNvSpPr/>
          <p:nvPr/>
        </p:nvSpPr>
        <p:spPr>
          <a:xfrm>
            <a:off x="3430942" y="3628619"/>
            <a:ext cx="4979280" cy="3568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O contraste adequado garante a acessibilidade e legibilidade da interface.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6066088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536</Words>
  <Application>Microsoft Office PowerPoint</Application>
  <PresentationFormat>Apresentação na tela (16:9)</PresentationFormat>
  <Paragraphs>57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Raleway SemiBold</vt:lpstr>
      <vt:lpstr>Calibri</vt:lpstr>
      <vt:lpstr>Barlow Light</vt:lpstr>
      <vt:lpstr>Raleway</vt:lpstr>
      <vt:lpstr>Arial</vt:lpstr>
      <vt:lpstr>Gaoler template</vt:lpstr>
      <vt:lpstr>Design de Interação: Processo e Melhores Práticas</vt:lpstr>
      <vt:lpstr>Etapas do Processo de Design de Interação</vt:lpstr>
      <vt:lpstr>Pesquisa no Design de Interação</vt:lpstr>
      <vt:lpstr>Design no Design de Interação</vt:lpstr>
      <vt:lpstr>Prototipagem no Design de Interação</vt:lpstr>
      <vt:lpstr>Testes no Design de Interação</vt:lpstr>
      <vt:lpstr>Layout da Interface</vt:lpstr>
      <vt:lpstr>Tipografia da Interface</vt:lpstr>
      <vt:lpstr>Cores na Interface</vt:lpstr>
      <vt:lpstr>Protótipos de Baixa Fidelidade</vt:lpstr>
      <vt:lpstr>Protótipos de Baixa Fidelidade</vt:lpstr>
      <vt:lpstr>Protótipos de Baixa Fidelidade</vt:lpstr>
      <vt:lpstr>Protótipos de Baixa Fidelidade</vt:lpstr>
      <vt:lpstr>Dúvidas?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Carlos Danilo</cp:lastModifiedBy>
  <cp:revision>3</cp:revision>
  <dcterms:modified xsi:type="dcterms:W3CDTF">2025-05-26T21:08:09Z</dcterms:modified>
</cp:coreProperties>
</file>